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image28.png" descr="image2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image28.png" descr="image28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image28.png" descr="image2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image28.png" descr="image28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image28.png" descr="image28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-neutrons.org" TargetMode="External"/><Relationship Id="rId3" Type="http://schemas.openxmlformats.org/officeDocument/2006/relationships/hyperlink" Target="https://www.e-neutrons.org/?page_id=423" TargetMode="External"/><Relationship Id="rId4" Type="http://schemas.openxmlformats.org/officeDocument/2006/relationships/hyperlink" Target="https://www.e-neutrons.org/moodle/mod/quiz/view.php?id=4276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-neutrons.org" TargetMode="External"/><Relationship Id="rId3" Type="http://schemas.openxmlformats.org/officeDocument/2006/relationships/hyperlink" Target="https://www.e-neutrons.org/?page_id=423" TargetMode="External"/><Relationship Id="rId4" Type="http://schemas.openxmlformats.org/officeDocument/2006/relationships/hyperlink" Target="https://www.e-neutrons.org/moodle/mod/quiz/view.php?id=4276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-neutrons.org" TargetMode="External"/><Relationship Id="rId3" Type="http://schemas.openxmlformats.org/officeDocument/2006/relationships/hyperlink" Target="https://www.e-neutrons.org/?page_id=423" TargetMode="External"/><Relationship Id="rId4" Type="http://schemas.openxmlformats.org/officeDocument/2006/relationships/hyperlink" Target="https://www.e-neutrons.org/moodle/mod/quiz/view.php?id=4276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-neutrons.org" TargetMode="External"/><Relationship Id="rId3" Type="http://schemas.openxmlformats.org/officeDocument/2006/relationships/hyperlink" Target="https://www.e-neutrons.org/?page_id=423" TargetMode="External"/><Relationship Id="rId4" Type="http://schemas.openxmlformats.org/officeDocument/2006/relationships/hyperlink" Target="https://www.e-neutrons.org/moodle/mod/quiz/view.php?id=4276" TargetMode="External"/><Relationship Id="rId5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-neutrons.org" TargetMode="External"/><Relationship Id="rId3" Type="http://schemas.openxmlformats.org/officeDocument/2006/relationships/hyperlink" Target="https://www.e-neutrons.org/?page_id=423" TargetMode="External"/><Relationship Id="rId4" Type="http://schemas.openxmlformats.org/officeDocument/2006/relationships/hyperlink" Target="https://www.e-neutrons.org/moodle/mod/quiz/view.php?id=4276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-neutrons.org" TargetMode="External"/><Relationship Id="rId3" Type="http://schemas.openxmlformats.org/officeDocument/2006/relationships/hyperlink" Target="https://www.e-neutrons.org/?page_id=423" TargetMode="External"/><Relationship Id="rId4" Type="http://schemas.openxmlformats.org/officeDocument/2006/relationships/hyperlink" Target="https://www.e-neutrons.org/moodle/mod/quiz/view.php?id=4276" TargetMode="External"/><Relationship Id="rId5" Type="http://schemas.openxmlformats.org/officeDocument/2006/relationships/hyperlink" Target="https://github.com/McStasMcXtrace/Schools/tree/master/CSNS_March_2019/4_Thursday_March_28th/4_SANS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-neutrons.org" TargetMode="External"/><Relationship Id="rId3" Type="http://schemas.openxmlformats.org/officeDocument/2006/relationships/hyperlink" Target="https://www.e-neutrons.org/?page_id=423" TargetMode="External"/><Relationship Id="rId4" Type="http://schemas.openxmlformats.org/officeDocument/2006/relationships/hyperlink" Target="https://www.e-neutrons.org/moodle/mod/quiz/view.php?id=4276" TargetMode="External"/><Relationship Id="rId5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ANS in McS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SANS in McStas</a:t>
            </a:r>
          </a:p>
        </p:txBody>
      </p:sp>
      <p:sp>
        <p:nvSpPr>
          <p:cNvPr id="247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Exercise will take place on the e-neutrons.org infrastructure (using a web-simulator)"/>
          <p:cNvSpPr txBox="1"/>
          <p:nvPr>
            <p:ph type="title"/>
          </p:nvPr>
        </p:nvSpPr>
        <p:spPr>
          <a:xfrm>
            <a:off x="1715256" y="86619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Exercise will take place on the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  <a:r>
              <a:t> infrastructure (using a web-simulator)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5" name="Please fill in the form at https://www.e-neutrons.org/?page_id=423…"/>
          <p:cNvSpPr txBox="1"/>
          <p:nvPr/>
        </p:nvSpPr>
        <p:spPr>
          <a:xfrm>
            <a:off x="2780779" y="2235683"/>
            <a:ext cx="6275268" cy="2767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13894" indent="-213894">
              <a:buSzPct val="100000"/>
              <a:buAutoNum type="arabicPeriod" startAt="1"/>
            </a:pPr>
            <a:r>
              <a:t> Please fill in the form at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https://www.e-neutrons.org/?page_id=423</a:t>
            </a:r>
            <a:r>
              <a:t> 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(Once everyone has done this, I will enable the accounts)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You will receive an email with login-credentials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Use these credentials to log in to the simulation quiz at</a:t>
            </a:r>
            <a:b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https://www.e-neutrons.org/moodle/mod/quiz/view.php?id=4276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Follow the instructions in the quiz</a:t>
            </a:r>
          </a:p>
        </p:txBody>
      </p:sp>
      <p:pic>
        <p:nvPicPr>
          <p:cNvPr id="296" name="Screenshot 2019-03-27 at 13.58.47.png" descr="Screenshot 2019-03-27 at 13.58.4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4168" y="0"/>
            <a:ext cx="1131096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“Textbook”"/>
          <p:cNvSpPr txBox="1"/>
          <p:nvPr/>
        </p:nvSpPr>
        <p:spPr>
          <a:xfrm>
            <a:off x="11103795" y="3111996"/>
            <a:ext cx="961332" cy="15935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br/>
            <a:br/>
            <a:br/>
            <a:br/>
            <a:br/>
            <a:br/>
            <a:r>
              <a:t>“Textbook”</a:t>
            </a:r>
          </a:p>
        </p:txBody>
      </p:sp>
      <p:pic>
        <p:nvPicPr>
          <p:cNvPr id="298" name="th.jpeg" descr="th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48177" y="3203677"/>
            <a:ext cx="1043546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Exercise will take place on the e-neutrons.org infrastructure (using a web-simulator)"/>
          <p:cNvSpPr txBox="1"/>
          <p:nvPr>
            <p:ph type="title"/>
          </p:nvPr>
        </p:nvSpPr>
        <p:spPr>
          <a:xfrm>
            <a:off x="1715256" y="86619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Exercise will take place on the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  <a:r>
              <a:t> infrastructure (using a web-simulator)</a:t>
            </a:r>
          </a:p>
        </p:txBody>
      </p:sp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Please fill in the form at https://www.e-neutrons.org/?page_id=423…"/>
          <p:cNvSpPr txBox="1"/>
          <p:nvPr/>
        </p:nvSpPr>
        <p:spPr>
          <a:xfrm>
            <a:off x="2780779" y="2235683"/>
            <a:ext cx="6275268" cy="2767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13894" indent="-213894">
              <a:buSzPct val="100000"/>
              <a:buAutoNum type="arabicPeriod" startAt="1"/>
            </a:pPr>
            <a:r>
              <a:t> Please fill in the form at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https://www.e-neutrons.org/?page_id=423</a:t>
            </a:r>
            <a:r>
              <a:t> 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(Once everyone has done this, I will enable the accounts)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You will receive an email with login-credentials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Use these credentials to log in to the simulation quiz at</a:t>
            </a:r>
            <a:b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https://www.e-neutrons.org/moodle/mod/quiz/view.php?id=4276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Follow the instructions in the quiz</a:t>
            </a:r>
          </a:p>
        </p:txBody>
      </p:sp>
      <p:pic>
        <p:nvPicPr>
          <p:cNvPr id="303" name="Screenshot 2019-03-27 at 13.59.45.png" descr="Screenshot 2019-03-27 at 13.59.4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4168" y="0"/>
            <a:ext cx="1131096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“Exercises”"/>
          <p:cNvSpPr txBox="1"/>
          <p:nvPr/>
        </p:nvSpPr>
        <p:spPr>
          <a:xfrm>
            <a:off x="11103795" y="3111996"/>
            <a:ext cx="1028801" cy="15935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br/>
            <a:br/>
            <a:br/>
            <a:br/>
            <a:br/>
            <a:br/>
            <a:r>
              <a:t>“Exercises”</a:t>
            </a:r>
          </a:p>
        </p:txBody>
      </p:sp>
      <p:pic>
        <p:nvPicPr>
          <p:cNvPr id="305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41656" y="3449753"/>
            <a:ext cx="1353079" cy="759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Exercise will take place on the e-neutrons.org infrastructure (using a web-simulator)"/>
          <p:cNvSpPr txBox="1"/>
          <p:nvPr>
            <p:ph type="title"/>
          </p:nvPr>
        </p:nvSpPr>
        <p:spPr>
          <a:xfrm>
            <a:off x="1715256" y="86619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Exercise will take place on the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  <a:r>
              <a:t> infrastructure (using a web-simulator)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" name="Please fill in the form at https://www.e-neutrons.org/?page_id=423…"/>
          <p:cNvSpPr txBox="1"/>
          <p:nvPr/>
        </p:nvSpPr>
        <p:spPr>
          <a:xfrm>
            <a:off x="2780779" y="2235683"/>
            <a:ext cx="6275268" cy="2767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13894" indent="-213894">
              <a:buSzPct val="100000"/>
              <a:buAutoNum type="arabicPeriod" startAt="1"/>
            </a:pPr>
            <a:r>
              <a:t> Please fill in the form at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https://www.e-neutrons.org/?page_id=423</a:t>
            </a:r>
            <a:r>
              <a:t> 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(Once everyone has done this, I will enable the accounts)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You will receive an email with login-credentials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Use these credentials to log in to the simulation quiz at</a:t>
            </a:r>
            <a:b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https://www.e-neutrons.org/moodle/mod/quiz/view.php?id=4276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Follow the instructions in the quiz</a:t>
            </a:r>
          </a:p>
        </p:txBody>
      </p:sp>
      <p:pic>
        <p:nvPicPr>
          <p:cNvPr id="310" name="Screenshot 2019-03-27 at 14.00.04.png" descr="Screenshot 2019-03-27 at 14.00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5962" y="95150"/>
            <a:ext cx="1131096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“Simulator”"/>
          <p:cNvSpPr txBox="1"/>
          <p:nvPr/>
        </p:nvSpPr>
        <p:spPr>
          <a:xfrm>
            <a:off x="11103795" y="3111996"/>
            <a:ext cx="1006278" cy="15935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br/>
            <a:br/>
            <a:br/>
            <a:br/>
            <a:br/>
            <a:br/>
            <a:r>
              <a:t>“Simulator”</a:t>
            </a:r>
          </a:p>
        </p:txBody>
      </p:sp>
      <p:pic>
        <p:nvPicPr>
          <p:cNvPr id="312" name="logo-left.png" descr="logo-lef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85343" y="3444050"/>
            <a:ext cx="1043183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Exercise will take place on the e-neutrons.org infrastructure (using a web-simulator)"/>
          <p:cNvSpPr txBox="1"/>
          <p:nvPr>
            <p:ph type="title"/>
          </p:nvPr>
        </p:nvSpPr>
        <p:spPr>
          <a:xfrm>
            <a:off x="1715256" y="86619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Exercise will take place on the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  <a:r>
              <a:t> infrastructure (using a web-simulator)</a:t>
            </a:r>
          </a:p>
        </p:txBody>
      </p:sp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Please fill in the form at https://www.e-neutrons.org/?page_id=423…"/>
          <p:cNvSpPr txBox="1"/>
          <p:nvPr/>
        </p:nvSpPr>
        <p:spPr>
          <a:xfrm>
            <a:off x="2780779" y="2235683"/>
            <a:ext cx="6275268" cy="2767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13894" indent="-213894">
              <a:buSzPct val="100000"/>
              <a:buAutoNum type="arabicPeriod" startAt="1"/>
            </a:pPr>
            <a:r>
              <a:t> Please fill in the form at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https://www.e-neutrons.org/?page_id=423</a:t>
            </a:r>
            <a:r>
              <a:t> 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(Once everyone has done this, I will enable the accounts)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You will receive an email with login-credentials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Use these credentials to log in to the simulation quiz at</a:t>
            </a:r>
            <a:b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https://www.e-neutrons.org/moodle/mod/quiz/view.php?id=4276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Follow the instructions in the quiz</a:t>
            </a:r>
          </a:p>
        </p:txBody>
      </p:sp>
      <p:pic>
        <p:nvPicPr>
          <p:cNvPr id="317" name="Screenshot 2019-03-27 at 13.58.20.png" descr="Screenshot 2019-03-27 at 13.58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7792" y="2877453"/>
            <a:ext cx="8840681" cy="5360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Exercise will take place on the e-neutrons.org infrastructure (using a web-simulator)"/>
          <p:cNvSpPr txBox="1"/>
          <p:nvPr>
            <p:ph type="title"/>
          </p:nvPr>
        </p:nvSpPr>
        <p:spPr>
          <a:xfrm>
            <a:off x="1715256" y="86619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Exercise will take place on the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  <a:r>
              <a:t> infrastructure (using a web-simulator)</a:t>
            </a:r>
          </a:p>
        </p:txBody>
      </p:sp>
      <p:sp>
        <p:nvSpPr>
          <p:cNvPr id="3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1" name="Please fill in the form at https://www.e-neutrons.org/?page_id=423…"/>
          <p:cNvSpPr txBox="1"/>
          <p:nvPr/>
        </p:nvSpPr>
        <p:spPr>
          <a:xfrm>
            <a:off x="2780779" y="2235683"/>
            <a:ext cx="6275268" cy="2767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13894" indent="-213894">
              <a:buSzPct val="100000"/>
              <a:buAutoNum type="arabicPeriod" startAt="1"/>
            </a:pPr>
            <a:r>
              <a:t> Please fill in the form at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https://www.e-neutrons.org/?page_id=423</a:t>
            </a:r>
            <a:r>
              <a:t> 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(Once everyone has done this, I will enable the accounts)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You will receive an email with login-credentials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Use these credentials to log in to the simulation quiz at</a:t>
            </a:r>
            <a:b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https://www.e-neutrons.org/moodle/mod/quiz/view.php?id=4276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Follow the instructions in the 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Exercise will take place on the e-neutrons.org infrastructure (using a web-simulator)"/>
          <p:cNvSpPr txBox="1"/>
          <p:nvPr>
            <p:ph type="title"/>
          </p:nvPr>
        </p:nvSpPr>
        <p:spPr>
          <a:xfrm>
            <a:off x="1715256" y="86619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Exercise will take place on the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  <a:r>
              <a:t> infrastructure (using a web-simulator)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Please fill in the form at https://www.e-neutrons.org/?page_id=423…"/>
          <p:cNvSpPr txBox="1"/>
          <p:nvPr/>
        </p:nvSpPr>
        <p:spPr>
          <a:xfrm>
            <a:off x="2780779" y="2235683"/>
            <a:ext cx="6275268" cy="2767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13894" indent="-213894">
              <a:buSzPct val="100000"/>
              <a:buAutoNum type="arabicPeriod" startAt="1"/>
            </a:pPr>
            <a:r>
              <a:t> Please fill in the form at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https://www.e-neutrons.org/?page_id=423</a:t>
            </a:r>
            <a:r>
              <a:t> 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(Once everyone has done this, I will enable the accounts)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You will receive an email with login-credentials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Use these credentials to log in to the simulation quiz at</a:t>
            </a:r>
            <a:b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https://www.e-neutrons.org/moodle/mod/quiz/view.php?id=4276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Follow the instructions in the quiz</a:t>
            </a:r>
          </a:p>
        </p:txBody>
      </p:sp>
      <p:sp>
        <p:nvSpPr>
          <p:cNvPr id="326" name="Rectangle"/>
          <p:cNvSpPr/>
          <p:nvPr/>
        </p:nvSpPr>
        <p:spPr>
          <a:xfrm>
            <a:off x="1835038" y="2177739"/>
            <a:ext cx="9705759" cy="41195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7" name="Fallback solution:…"/>
          <p:cNvSpPr txBox="1"/>
          <p:nvPr/>
        </p:nvSpPr>
        <p:spPr>
          <a:xfrm>
            <a:off x="2263427" y="3070002"/>
            <a:ext cx="9306284" cy="2150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400"/>
            </a:pPr>
            <a:r>
              <a:t>Fallback solution:</a:t>
            </a:r>
          </a:p>
          <a:p>
            <a:pPr marL="340894" indent="-340894">
              <a:buSzPct val="100000"/>
              <a:buChar char="*"/>
              <a:defRPr sz="3400"/>
            </a:pPr>
            <a:r>
              <a:t>Get the PDF and other files from </a:t>
            </a:r>
            <a:br/>
            <a:r>
              <a:t>the file ‘fallback.zip’ at </a:t>
            </a:r>
            <a:br>
              <a:rPr sz="900"/>
            </a:br>
            <a:r>
              <a:rPr sz="1400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5" invalidUrl="" action="" tgtFrame="" tooltip="" history="1" highlightClick="0" endSnd="0"/>
              </a:rPr>
              <a:t>https://github.com/McStasMcXtrace/Schools/tree/master/CSNS_March_2019/4_Thursday_March_28th/4_SANS</a:t>
            </a:r>
            <a:r>
              <a:rPr sz="39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Agenda</a:t>
            </a:r>
          </a:p>
        </p:txBody>
      </p:sp>
      <p:sp>
        <p:nvSpPr>
          <p:cNvPr id="251" name="A quick discussion of the SANS techniq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quick discussion of the SANS technique</a:t>
            </a:r>
          </a:p>
          <a:p>
            <a:pPr/>
          </a:p>
          <a:p>
            <a:pPr/>
            <a:r>
              <a:t>Sample models for SANS in McStas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TextShape 1"/>
          <p:cNvSpPr txBox="1"/>
          <p:nvPr/>
        </p:nvSpPr>
        <p:spPr>
          <a:xfrm>
            <a:off x="2730718" y="1257510"/>
            <a:ext cx="6186268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800"/>
            </a:lvl1pPr>
          </a:lstStyle>
          <a:p>
            <a:pPr/>
            <a:r>
              <a:t>Small angle scattering SANS</a:t>
            </a:r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4200" y="3143551"/>
            <a:ext cx="3514273" cy="3029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9556" y="3385170"/>
            <a:ext cx="3099802" cy="119367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ustomShape 2"/>
          <p:cNvSpPr txBox="1"/>
          <p:nvPr/>
        </p:nvSpPr>
        <p:spPr>
          <a:xfrm>
            <a:off x="3257914" y="1924223"/>
            <a:ext cx="6403344" cy="1472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3848" tIns="23848" rIns="23848" bIns="23848">
            <a:spAutoFit/>
          </a:bodyPr>
          <a:lstStyle/>
          <a:p>
            <a:pPr marL="166890" indent="-166530">
              <a:buClr>
                <a:srgbClr val="000000"/>
              </a:buClr>
              <a:buSzPct val="171000"/>
              <a:buFont typeface="Arial"/>
              <a:buChar char="•"/>
              <a:defRPr spc="0" sz="1800"/>
            </a:pPr>
            <a:r>
              <a:t>SANS method can be used for many types of material</a:t>
            </a:r>
          </a:p>
          <a:p>
            <a:pPr marL="166890" indent="-166530">
              <a:buClr>
                <a:srgbClr val="000000"/>
              </a:buClr>
              <a:buSzPct val="171000"/>
              <a:buFont typeface="Arial"/>
              <a:buChar char="•"/>
              <a:defRPr spc="0" sz="1800"/>
            </a:pPr>
            <a:r>
              <a:t>Often: Molecule + Liquid (buffer solution)</a:t>
            </a:r>
          </a:p>
          <a:p>
            <a:pPr marL="166890" indent="-166530">
              <a:buClr>
                <a:srgbClr val="000000"/>
              </a:buClr>
              <a:buSzPct val="171000"/>
              <a:buFont typeface="Arial"/>
              <a:buChar char="•"/>
              <a:defRPr spc="0" sz="1800"/>
            </a:pPr>
            <a:r>
              <a:t>Isotropic scattering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TextShape 1"/>
          <p:cNvSpPr txBox="1"/>
          <p:nvPr/>
        </p:nvSpPr>
        <p:spPr>
          <a:xfrm>
            <a:off x="2730718" y="1257510"/>
            <a:ext cx="6186268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800"/>
            </a:lvl1pPr>
          </a:lstStyle>
          <a:p>
            <a:pPr/>
            <a:r>
              <a:t>SANS</a:t>
            </a:r>
          </a:p>
        </p:txBody>
      </p:sp>
      <p:pic>
        <p:nvPicPr>
          <p:cNvPr id="26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2834" y="3173533"/>
            <a:ext cx="3244876" cy="1249588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extShape 2"/>
          <p:cNvSpPr txBox="1"/>
          <p:nvPr/>
        </p:nvSpPr>
        <p:spPr>
          <a:xfrm>
            <a:off x="2639042" y="1509509"/>
            <a:ext cx="4807261" cy="4817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i="1" spc="0" sz="2600"/>
            </a:pPr>
          </a:p>
          <a:p>
            <a:pPr>
              <a:defRPr spc="0" sz="1400"/>
            </a:pPr>
            <a:r>
              <a:t>S</a:t>
            </a:r>
            <a:r>
              <a:t>mall </a:t>
            </a:r>
            <a:r>
              <a:t>A</a:t>
            </a:r>
            <a:r>
              <a:t>ngle </a:t>
            </a:r>
            <a:r>
              <a:t>N</a:t>
            </a:r>
            <a:r>
              <a:t>eutron </a:t>
            </a:r>
            <a:r>
              <a:t>S</a:t>
            </a:r>
            <a:r>
              <a:t>cattering</a:t>
            </a:r>
            <a:endParaRPr i="1"/>
          </a:p>
          <a:p>
            <a:pPr marL="166889" indent="-166530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Elastic Scattering</a:t>
            </a:r>
            <a:endParaRPr i="1"/>
          </a:p>
          <a:p>
            <a:pPr>
              <a:defRPr i="1" spc="0" sz="1400"/>
            </a:pPr>
          </a:p>
          <a:p>
            <a:pPr marL="166889" indent="-166530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Small angle -&gt; small q  -&gt; big r</a:t>
            </a:r>
            <a:endParaRPr i="1"/>
          </a:p>
          <a:p>
            <a:pPr>
              <a:defRPr i="1" spc="0" sz="1400"/>
            </a:pPr>
          </a:p>
          <a:p>
            <a:pPr marL="166889" indent="-166530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Gain information on the molecular scale 10-100Å</a:t>
            </a:r>
            <a:endParaRPr i="1"/>
          </a:p>
          <a:p>
            <a:pPr>
              <a:defRPr i="1" spc="0" sz="1400"/>
            </a:pPr>
          </a:p>
          <a:p>
            <a:pPr>
              <a:defRPr i="1" spc="0" sz="1400"/>
            </a:pPr>
          </a:p>
          <a:p>
            <a:pPr marL="166889" indent="-166530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Low signal to noise </a:t>
            </a:r>
            <a:endParaRPr i="1"/>
          </a:p>
          <a:p>
            <a:pPr marL="166889" indent="-166530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Contrast method</a:t>
            </a:r>
            <a:endParaRPr i="1"/>
          </a:p>
          <a:p>
            <a:pPr>
              <a:defRPr i="1" spc="0" sz="1400"/>
            </a:pPr>
          </a:p>
          <a:p>
            <a:pPr marL="166889" indent="-166530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Instrument requirements: good collimation, long flight distance after detector. </a:t>
            </a:r>
            <a:endParaRPr i="1"/>
          </a:p>
        </p:txBody>
      </p:sp>
      <p:grpSp>
        <p:nvGrpSpPr>
          <p:cNvPr id="266" name="Group"/>
          <p:cNvGrpSpPr/>
          <p:nvPr/>
        </p:nvGrpSpPr>
        <p:grpSpPr>
          <a:xfrm>
            <a:off x="7062724" y="1115078"/>
            <a:ext cx="3761934" cy="1430994"/>
            <a:chOff x="0" y="0"/>
            <a:chExt cx="3761932" cy="1430992"/>
          </a:xfrm>
        </p:grpSpPr>
        <p:pic>
          <p:nvPicPr>
            <p:cNvPr id="264" name="Picture 6" descr="Pictur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39814" y="156611"/>
              <a:ext cx="1622119" cy="585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14461" cy="14309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TextShape 1"/>
          <p:cNvSpPr txBox="1"/>
          <p:nvPr/>
        </p:nvSpPr>
        <p:spPr>
          <a:xfrm>
            <a:off x="5228426" y="1067208"/>
            <a:ext cx="6186268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800"/>
            </a:lvl1pPr>
          </a:lstStyle>
          <a:p>
            <a:pPr/>
            <a:r>
              <a:t>SANS other samples</a:t>
            </a:r>
          </a:p>
        </p:txBody>
      </p:sp>
      <p:sp>
        <p:nvSpPr>
          <p:cNvPr id="270" name="TextShape 2"/>
          <p:cNvSpPr txBox="1"/>
          <p:nvPr/>
        </p:nvSpPr>
        <p:spPr>
          <a:xfrm>
            <a:off x="5225448" y="2066065"/>
            <a:ext cx="4748880" cy="442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SANS_AnySamp.comp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SANS_DebyeS.comp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SANSCylinders.comp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SANSEllipticCylinders.comp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SANSGuinier.comp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SANSLiposomes.comp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SANSNanodiscs.comp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SANSNanodiscsFast.comp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SANSNanodiscsWithTags.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SANSNanodiscsWithTagsFast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SANSPDB.comp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SANSPDBFAST.comp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SANSShells.comp </a:t>
            </a:r>
            <a:endParaRPr i="1"/>
          </a:p>
          <a:p>
            <a:pPr marL="200279" indent="-199919">
              <a:buClr>
                <a:srgbClr val="000000"/>
              </a:buClr>
              <a:buSzPct val="171000"/>
              <a:buFont typeface="Arial"/>
              <a:buChar char="•"/>
              <a:defRPr spc="0" sz="1400"/>
            </a:pPr>
            <a:r>
              <a:t>SANSSpheres.comp </a:t>
            </a:r>
          </a:p>
        </p:txBody>
      </p:sp>
      <p:sp>
        <p:nvSpPr>
          <p:cNvPr id="271" name="CustomShape 3"/>
          <p:cNvSpPr/>
          <p:nvPr/>
        </p:nvSpPr>
        <p:spPr>
          <a:xfrm>
            <a:off x="2899373" y="921673"/>
            <a:ext cx="2141776" cy="2482625"/>
          </a:xfrm>
          <a:prstGeom prst="rect">
            <a:avLst/>
          </a:prstGeom>
          <a:solidFill>
            <a:srgbClr val="FF0000">
              <a:alpha val="30000"/>
            </a:srgbClr>
          </a:solidFill>
          <a:ln w="3175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3848" tIns="23848" rIns="23848" bIns="23848" anchor="ctr">
            <a:spAutoFit/>
          </a:bodyPr>
          <a:lstStyle/>
          <a:p>
            <a:pPr>
              <a:defRPr spc="0"/>
            </a:pPr>
            <a:r>
              <a:t>McStas has a suite of SANS-models:</a:t>
            </a:r>
            <a:endParaRPr spc="0" sz="1400"/>
          </a:p>
          <a:p>
            <a:pPr>
              <a:defRPr spc="0"/>
            </a:pPr>
            <a:r>
              <a:t>Try ellipsoidal and </a:t>
            </a:r>
            <a:endParaRPr spc="0" sz="1400"/>
          </a:p>
          <a:p>
            <a:pPr>
              <a:defRPr spc="0"/>
            </a:pPr>
            <a:r>
              <a:t>cylindrical particles </a:t>
            </a:r>
            <a:endParaRPr spc="0" sz="1400"/>
          </a:p>
          <a:p>
            <a:pPr>
              <a:defRPr spc="0"/>
            </a:pPr>
            <a:r>
              <a:t>-or-</a:t>
            </a:r>
            <a:endParaRPr spc="0" sz="1400"/>
          </a:p>
          <a:p>
            <a:pPr>
              <a:defRPr spc="0"/>
            </a:pPr>
            <a:r>
              <a:t>Elliptic cylinders</a:t>
            </a:r>
            <a:endParaRPr spc="0" sz="1400"/>
          </a:p>
          <a:p>
            <a:pPr>
              <a:defRPr spc="0"/>
            </a:pPr>
            <a:r>
              <a:t>Go for Nanodiscs and Liposomes</a:t>
            </a:r>
          </a:p>
        </p:txBody>
      </p:sp>
      <p:sp>
        <p:nvSpPr>
          <p:cNvPr id="272" name="TextShape 4"/>
          <p:cNvSpPr txBox="1"/>
          <p:nvPr/>
        </p:nvSpPr>
        <p:spPr>
          <a:xfrm rot="697800">
            <a:off x="3072067" y="4651492"/>
            <a:ext cx="1647638" cy="44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3848" tIns="23848" rIns="23848" bIns="23848">
            <a:spAutoFit/>
          </a:bodyPr>
          <a:lstStyle>
            <a:lvl1pPr>
              <a:defRPr spc="0" sz="1400"/>
            </a:lvl1pPr>
          </a:lstStyle>
          <a:p>
            <a:pPr/>
            <a:r>
              <a:t>Also – SASmodels from SASview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TextShape 1"/>
          <p:cNvSpPr txBox="1"/>
          <p:nvPr/>
        </p:nvSpPr>
        <p:spPr>
          <a:xfrm>
            <a:off x="2730718" y="1257510"/>
            <a:ext cx="6186268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800"/>
            </a:lvl1pPr>
          </a:lstStyle>
          <a:p>
            <a:pPr/>
            <a:r>
              <a:t>SANS spheres</a:t>
            </a:r>
          </a:p>
        </p:txBody>
      </p:sp>
      <p:pic>
        <p:nvPicPr>
          <p:cNvPr id="276" name="image156.png" descr="image1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4129" y="1823766"/>
            <a:ext cx="3870497" cy="320732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ustomShape 2"/>
          <p:cNvSpPr/>
          <p:nvPr/>
        </p:nvSpPr>
        <p:spPr>
          <a:xfrm rot="55201">
            <a:off x="2900518" y="2211254"/>
            <a:ext cx="1405338" cy="775359"/>
          </a:xfrm>
          <a:prstGeom prst="ellipse">
            <a:avLst/>
          </a:prstGeom>
          <a:ln w="25400">
            <a:solidFill>
              <a:srgbClr val="800080"/>
            </a:solidFill>
          </a:ln>
        </p:spPr>
        <p:txBody>
          <a:bodyPr lIns="35136" tIns="35136" rIns="35136" bIns="35136" anchor="ctr"/>
          <a:lstStyle/>
          <a:p>
            <a:pPr/>
          </a:p>
        </p:txBody>
      </p:sp>
      <p:sp>
        <p:nvSpPr>
          <p:cNvPr id="278" name="TextShape 3"/>
          <p:cNvSpPr txBox="1"/>
          <p:nvPr/>
        </p:nvSpPr>
        <p:spPr>
          <a:xfrm>
            <a:off x="7422761" y="1471897"/>
            <a:ext cx="3371672" cy="858179"/>
          </a:xfrm>
          <a:prstGeom prst="rect">
            <a:avLst/>
          </a:prstGeom>
          <a:ln w="25400">
            <a:solidFill>
              <a:srgbClr val="A1467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920" tIns="38920" rIns="38920" bIns="38920">
            <a:spAutoFit/>
          </a:bodyPr>
          <a:lstStyle>
            <a:lvl1pPr>
              <a:defRPr spc="0" sz="1700"/>
            </a:lvl1pPr>
          </a:lstStyle>
          <a:p>
            <a:pPr/>
            <a:r>
              <a:t>Dilute, monodisperse, hard spheres in solution, with given contrast and radius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1" name="TextShape 1"/>
          <p:cNvSpPr txBox="1"/>
          <p:nvPr/>
        </p:nvSpPr>
        <p:spPr>
          <a:xfrm>
            <a:off x="2730718" y="1257510"/>
            <a:ext cx="6186268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800"/>
            </a:lvl1pPr>
          </a:lstStyle>
          <a:p>
            <a:pPr/>
            <a:r>
              <a:t>SasView_models</a:t>
            </a:r>
          </a:p>
        </p:txBody>
      </p:sp>
      <p:pic>
        <p:nvPicPr>
          <p:cNvPr id="282" name="image157.png" descr="image1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8545" y="1787898"/>
            <a:ext cx="4450680" cy="3757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TextShape 1"/>
          <p:cNvSpPr txBox="1"/>
          <p:nvPr/>
        </p:nvSpPr>
        <p:spPr>
          <a:xfrm>
            <a:off x="2730718" y="1257510"/>
            <a:ext cx="6186268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800"/>
            </a:lvl1pPr>
          </a:lstStyle>
          <a:p>
            <a:pPr/>
            <a:r>
              <a:t>SasView_models</a:t>
            </a:r>
          </a:p>
        </p:txBody>
      </p:sp>
      <p:pic>
        <p:nvPicPr>
          <p:cNvPr id="286" name="image158.png" descr="image1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6315" y="2405284"/>
            <a:ext cx="8596670" cy="2386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Exercise will take place on the e-neutrons.org infrastructure (using a web-simulator)"/>
          <p:cNvSpPr txBox="1"/>
          <p:nvPr>
            <p:ph type="title"/>
          </p:nvPr>
        </p:nvSpPr>
        <p:spPr>
          <a:xfrm>
            <a:off x="1715256" y="86619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Exercise will take place on the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  <a:r>
              <a:t> infrastructure (using a web-simulator)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Please fill in the form at https://www.e-neutrons.org/?page_id=423…"/>
          <p:cNvSpPr txBox="1"/>
          <p:nvPr/>
        </p:nvSpPr>
        <p:spPr>
          <a:xfrm>
            <a:off x="2780779" y="2235683"/>
            <a:ext cx="6275268" cy="2767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213894" indent="-213894">
              <a:buSzPct val="100000"/>
              <a:buAutoNum type="arabicPeriod" startAt="1"/>
            </a:pPr>
            <a:r>
              <a:t> Please fill in the form at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https://www.e-neutrons.org/?page_id=423</a:t>
            </a:r>
            <a:r>
              <a:t> 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(Once everyone has done this, I will enable the accounts)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You will receive an email with login-credentials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 Use these credentials to log in to the simulation quiz at</a:t>
            </a:r>
            <a:b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https://www.e-neutrons.org/moodle/mod/quiz/view.php?id=4276</a:t>
            </a:r>
            <a:br/>
          </a:p>
          <a:p>
            <a:pPr marL="213894" indent="-213894">
              <a:buSzPct val="100000"/>
              <a:buAutoNum type="arabicPeriod" startAt="1"/>
            </a:pPr>
            <a:r>
              <a:t>Follow the instructions in the quiz</a:t>
            </a:r>
          </a:p>
        </p:txBody>
      </p:sp>
      <p:pic>
        <p:nvPicPr>
          <p:cNvPr id="291" name="Screenshot 2019-03-27 at 13.58.13.png" descr="Screenshot 2019-03-27 at 13.58.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5962" y="1760289"/>
            <a:ext cx="11310964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